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11" r:id="rId1"/>
  </p:sldMasterIdLst>
  <p:notesMasterIdLst>
    <p:notesMasterId r:id="rId10"/>
  </p:notesMasterIdLst>
  <p:handoutMasterIdLst>
    <p:handoutMasterId r:id="rId11"/>
  </p:handoutMasterIdLst>
  <p:sldIdLst>
    <p:sldId id="283" r:id="rId2"/>
    <p:sldId id="290" r:id="rId3"/>
    <p:sldId id="291" r:id="rId4"/>
    <p:sldId id="289" r:id="rId5"/>
    <p:sldId id="286" r:id="rId6"/>
    <p:sldId id="285" r:id="rId7"/>
    <p:sldId id="287" r:id="rId8"/>
    <p:sldId id="28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FF9DD-FCC3-F441-86F2-8581157C3E63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B49DB-9637-924D-A9F6-15478180A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17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9822E-88BB-CF49-BE48-C3061F727A51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F2704-C65C-F343-A920-01A8E209D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61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F2704-C65C-F343-A920-01A8E209DA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8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F2704-C65C-F343-A920-01A8E209DA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F2704-C65C-F343-A920-01A8E209DA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F2704-C65C-F343-A920-01A8E209DA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F2704-C65C-F343-A920-01A8E209DA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F2704-C65C-F343-A920-01A8E209DA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F2704-C65C-F343-A920-01A8E209DA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8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F2704-C65C-F343-A920-01A8E209DA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E89D7-A705-8647-BF7B-7548804F9295}" type="datetime1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5B3E-4F5B-4948-AB27-EE59C662B995}" type="datetime1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7F83-AB4B-F545-9736-D73820D70C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80371-E926-2843-9442-37D961EEC029}" type="datetime1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7F83-AB4B-F545-9736-D73820D70C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133-2B97-7F47-AD13-C55DFDE24B4E}" type="datetime1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7F83-AB4B-F545-9736-D73820D70C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17EE-60EC-3043-9B22-45AF8D0A5D86}" type="datetime1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A88F9-C9BB-A142-96F3-ED9BB89A74FB}" type="datetime1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7F83-AB4B-F545-9736-D73820D70C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5E91-5208-C541-A953-8D7900041524}" type="datetime1">
              <a:rPr lang="en-US" smtClean="0"/>
              <a:t>10/25/16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7F83-AB4B-F545-9736-D73820D70C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2076-0CF6-1448-A312-583EA8C2F7CD}" type="datetime1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7F83-AB4B-F545-9736-D73820D70C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2012 </a:t>
            </a:r>
            <a:r>
              <a:rPr lang="en-US" dirty="0" err="1" smtClean="0"/>
              <a:t>DiFX</a:t>
            </a:r>
            <a:r>
              <a:rPr lang="en-US" dirty="0" smtClean="0"/>
              <a:t> Users Meeting, Sydney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07250" y="6341533"/>
            <a:ext cx="1111249" cy="365125"/>
          </a:xfrm>
        </p:spPr>
        <p:txBody>
          <a:bodyPr/>
          <a:lstStyle/>
          <a:p>
            <a:r>
              <a:rPr lang="en-US" dirty="0" smtClean="0"/>
              <a:t>John Spitzak</a:t>
            </a:r>
            <a:endParaRPr lang="en-US" dirty="0"/>
          </a:p>
        </p:txBody>
      </p:sp>
      <p:pic>
        <p:nvPicPr>
          <p:cNvPr id="2" name="Picture 1" descr="dome_night_large_fla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43" y="6096000"/>
            <a:ext cx="639044" cy="639044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97F0-10CF-AA48-92CC-2485AC890B38}" type="datetime1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4DBBF-AFA3-6C4A-9320-0FE95A0A7C25}" type="datetime1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5th DiFX Workshop, Haystack Observatory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37F83-AB4B-F545-9736-D73820D70C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C82B2-1A38-B042-B087-2D6A37A61B62}" type="datetime1">
              <a:rPr lang="en-US" smtClean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5th DiFX Workshop, Haystack Observatory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17281" y="6356350"/>
            <a:ext cx="9503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37F83-AB4B-F545-9736-D73820D70C39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612" r:id="rId1"/>
    <p:sldLayoutId id="2147484613" r:id="rId2"/>
    <p:sldLayoutId id="2147484614" r:id="rId3"/>
    <p:sldLayoutId id="2147484615" r:id="rId4"/>
    <p:sldLayoutId id="2147484616" r:id="rId5"/>
    <p:sldLayoutId id="2147484617" r:id="rId6"/>
    <p:sldLayoutId id="2147484618" r:id="rId7"/>
    <p:sldLayoutId id="2147484619" r:id="rId8"/>
    <p:sldLayoutId id="2147484620" r:id="rId9"/>
    <p:sldLayoutId id="2147484621" r:id="rId10"/>
    <p:sldLayoutId id="2147484622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20531" y="1728273"/>
            <a:ext cx="516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</a:rPr>
              <a:t>DiFX</a:t>
            </a:r>
            <a:r>
              <a:rPr lang="en-US" sz="2800" dirty="0" smtClean="0">
                <a:solidFill>
                  <a:srgbClr val="FFFF00"/>
                </a:solidFill>
              </a:rPr>
              <a:t> at the US Naval Observatory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2134" y="2334123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Spitzak (USNO)</a:t>
            </a:r>
          </a:p>
          <a:p>
            <a:r>
              <a:rPr lang="en-US" dirty="0" smtClean="0"/>
              <a:t>2016 </a:t>
            </a:r>
            <a:r>
              <a:rPr lang="en-US" dirty="0" err="1" smtClean="0"/>
              <a:t>DiFX</a:t>
            </a:r>
            <a:r>
              <a:rPr lang="en-US" dirty="0" smtClean="0"/>
              <a:t> Users Meeting, Shanghai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120531" y="2251493"/>
            <a:ext cx="67698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94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2016 </a:t>
            </a:r>
            <a:r>
              <a:rPr lang="en-US" dirty="0" err="1" smtClean="0"/>
              <a:t>DiFX</a:t>
            </a:r>
            <a:r>
              <a:rPr lang="en-US" dirty="0" smtClean="0"/>
              <a:t> Users Meeting, Shanghai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John Spitzak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0398" y="653699"/>
            <a:ext cx="3395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Correlator</a:t>
            </a:r>
            <a:r>
              <a:rPr lang="en-US" sz="2400" dirty="0" smtClean="0"/>
              <a:t> Work at USNO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61789" y="1302269"/>
            <a:ext cx="163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All for Geodesy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2134" y="1675284"/>
            <a:ext cx="4326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Daily VLBI Observations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Determination of EOP and UT1 (LOD)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VLBA Observations (under investigation)</a:t>
            </a:r>
            <a:endParaRPr lang="en-US" dirty="0"/>
          </a:p>
        </p:txBody>
      </p:sp>
      <p:pic>
        <p:nvPicPr>
          <p:cNvPr id="18" name="Picture 17" descr="UT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40" y="3475421"/>
            <a:ext cx="3012567" cy="2136509"/>
          </a:xfrm>
          <a:prstGeom prst="rect">
            <a:avLst/>
          </a:prstGeom>
        </p:spPr>
      </p:pic>
      <p:pic>
        <p:nvPicPr>
          <p:cNvPr id="19" name="Picture 18" descr="PolarMotion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83" y="653699"/>
            <a:ext cx="2449424" cy="24382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02128" y="3078768"/>
            <a:ext cx="1735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Pavlis</a:t>
            </a:r>
            <a:r>
              <a:rPr lang="en-US" sz="1200" dirty="0" smtClean="0"/>
              <a:t>, E.C. (2004)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307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2016 </a:t>
            </a:r>
            <a:r>
              <a:rPr lang="en-US" dirty="0" err="1" smtClean="0"/>
              <a:t>DiFX</a:t>
            </a:r>
            <a:r>
              <a:rPr lang="en-US" dirty="0" smtClean="0"/>
              <a:t> Users Meeting, Shanghai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John Spitzak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0398" y="653699"/>
            <a:ext cx="3395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Correlator</a:t>
            </a:r>
            <a:r>
              <a:rPr lang="en-US" sz="2400" dirty="0" smtClean="0"/>
              <a:t> Work at USNO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61789" y="1302269"/>
            <a:ext cx="178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What is This For?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2134" y="1675284"/>
            <a:ext cx="4095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EOP and UT1 Published Daily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Vital for Timekeeping, Geodesists, etc.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Space Navigation/GPS</a:t>
            </a:r>
            <a:endParaRPr lang="en-US" dirty="0"/>
          </a:p>
        </p:txBody>
      </p:sp>
      <p:pic>
        <p:nvPicPr>
          <p:cNvPr id="5" name="Picture 4" descr="VLB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31" y="874751"/>
            <a:ext cx="2085690" cy="1345079"/>
          </a:xfrm>
          <a:prstGeom prst="rect">
            <a:avLst/>
          </a:prstGeom>
        </p:spPr>
      </p:pic>
      <p:pic>
        <p:nvPicPr>
          <p:cNvPr id="6" name="Picture 5" descr="gp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89" y="3165769"/>
            <a:ext cx="2937981" cy="2861099"/>
          </a:xfrm>
          <a:prstGeom prst="rect">
            <a:avLst/>
          </a:prstGeom>
        </p:spPr>
      </p:pic>
      <p:pic>
        <p:nvPicPr>
          <p:cNvPr id="7" name="Picture 6" descr="traffic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25" y="2498386"/>
            <a:ext cx="2747496" cy="1538365"/>
          </a:xfrm>
          <a:prstGeom prst="rect">
            <a:avLst/>
          </a:prstGeom>
        </p:spPr>
      </p:pic>
      <p:pic>
        <p:nvPicPr>
          <p:cNvPr id="9" name="Picture 8" descr="ship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25" y="4377826"/>
            <a:ext cx="2747496" cy="164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2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2016 </a:t>
            </a:r>
            <a:r>
              <a:rPr lang="en-US" dirty="0" err="1" smtClean="0"/>
              <a:t>DiFX</a:t>
            </a:r>
            <a:r>
              <a:rPr lang="en-US" dirty="0" smtClean="0"/>
              <a:t> Users Meeting, Shanghai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John Spitzak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0398" y="653699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WACO Software </a:t>
            </a:r>
            <a:r>
              <a:rPr lang="en-US" sz="2400" dirty="0" err="1" smtClean="0"/>
              <a:t>Correlator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61789" y="1302269"/>
            <a:ext cx="214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Correlator</a:t>
            </a:r>
            <a:r>
              <a:rPr lang="en-US" dirty="0" smtClean="0">
                <a:solidFill>
                  <a:srgbClr val="FFFF00"/>
                </a:solidFill>
              </a:rPr>
              <a:t> Hardware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2134" y="1778008"/>
            <a:ext cx="35189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528 Processing Cores (33 Nodes)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64TB SAN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170 TB </a:t>
            </a:r>
            <a:r>
              <a:rPr lang="en-US" dirty="0" err="1" smtClean="0"/>
              <a:t>Lustre</a:t>
            </a:r>
            <a:r>
              <a:rPr lang="en-US" dirty="0" smtClean="0"/>
              <a:t>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 Mark5 Units (many spares)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Running Since 2014</a:t>
            </a:r>
            <a:endParaRPr lang="en-US" dirty="0"/>
          </a:p>
        </p:txBody>
      </p:sp>
      <p:pic>
        <p:nvPicPr>
          <p:cNvPr id="13" name="IMG_188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1111" y="731733"/>
            <a:ext cx="2607388" cy="343128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/>
          <p:cNvSpPr txBox="1"/>
          <p:nvPr/>
        </p:nvSpPr>
        <p:spPr>
          <a:xfrm>
            <a:off x="961789" y="3708046"/>
            <a:ext cx="207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Correlator</a:t>
            </a:r>
            <a:r>
              <a:rPr lang="en-US" dirty="0" smtClean="0">
                <a:solidFill>
                  <a:srgbClr val="FFFF00"/>
                </a:solidFill>
              </a:rPr>
              <a:t> Software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42134" y="4155141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DiFX</a:t>
            </a:r>
            <a:r>
              <a:rPr lang="en-US" dirty="0" smtClean="0"/>
              <a:t> Version 2.2_r5454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Newer Versions Evaluated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21068038">
            <a:off x="1426546" y="419707"/>
            <a:ext cx="191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CFFCC"/>
                </a:solidFill>
                <a:latin typeface="Chalkduster"/>
                <a:cs typeface="Chalkduster"/>
              </a:rPr>
              <a:t>Dr. </a:t>
            </a:r>
            <a:r>
              <a:rPr lang="en-US" sz="1200" dirty="0" err="1" smtClean="0">
                <a:solidFill>
                  <a:srgbClr val="CCFFCC"/>
                </a:solidFill>
                <a:latin typeface="Chalkduster"/>
                <a:cs typeface="Chalkduster"/>
              </a:rPr>
              <a:t>Gart</a:t>
            </a:r>
            <a:r>
              <a:rPr lang="en-US" sz="1200" dirty="0" smtClean="0">
                <a:solidFill>
                  <a:srgbClr val="CCFFCC"/>
                </a:solidFill>
                <a:latin typeface="Chalkduster"/>
                <a:cs typeface="Chalkduster"/>
              </a:rPr>
              <a:t> </a:t>
            </a:r>
            <a:r>
              <a:rPr lang="en-US" sz="1200" dirty="0" err="1" smtClean="0">
                <a:solidFill>
                  <a:srgbClr val="CCFFCC"/>
                </a:solidFill>
                <a:latin typeface="Chalkduster"/>
                <a:cs typeface="Chalkduster"/>
              </a:rPr>
              <a:t>Westerhout</a:t>
            </a:r>
            <a:endParaRPr lang="en-US" sz="1200" dirty="0">
              <a:solidFill>
                <a:srgbClr val="CCFFCC"/>
              </a:solidFill>
              <a:latin typeface="Chalkduster"/>
              <a:cs typeface="Chalkdust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3446" y="1001330"/>
            <a:ext cx="31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FFCC"/>
                </a:solidFill>
                <a:latin typeface="Chalkduster"/>
                <a:cs typeface="Chalkduster"/>
              </a:rPr>
              <a:t>^</a:t>
            </a:r>
            <a:endParaRPr lang="en-US" dirty="0">
              <a:solidFill>
                <a:srgbClr val="CCFFCC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54617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2016 </a:t>
            </a:r>
            <a:r>
              <a:rPr lang="en-US" dirty="0" err="1" smtClean="0"/>
              <a:t>DiFX</a:t>
            </a:r>
            <a:r>
              <a:rPr lang="en-US" dirty="0" smtClean="0"/>
              <a:t> Users Meeting, Shanghai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John Spitzak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0398" y="653699"/>
            <a:ext cx="251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DiFX</a:t>
            </a:r>
            <a:r>
              <a:rPr lang="en-US" sz="2400" dirty="0" smtClean="0"/>
              <a:t> Version 2.2??</a:t>
            </a:r>
            <a:endParaRPr lang="en-US" sz="2400" dirty="0"/>
          </a:p>
        </p:txBody>
      </p:sp>
      <p:pic>
        <p:nvPicPr>
          <p:cNvPr id="5" name="Picture 4" descr="USN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4" y="785919"/>
            <a:ext cx="3408125" cy="22619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1789" y="1302269"/>
            <a:ext cx="29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Tried and Tested for Geodesy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2134" y="1778008"/>
            <a:ext cx="3352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Unchanging Processing Needs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Large Data Volumes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Daily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5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2016 </a:t>
            </a:r>
            <a:r>
              <a:rPr lang="en-US" dirty="0" err="1" smtClean="0"/>
              <a:t>DiFX</a:t>
            </a:r>
            <a:r>
              <a:rPr lang="en-US" dirty="0" smtClean="0"/>
              <a:t> Users Meeting, Shanghai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John Spitzak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0398" y="653699"/>
            <a:ext cx="251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DiFX</a:t>
            </a:r>
            <a:r>
              <a:rPr lang="en-US" sz="2400" dirty="0" smtClean="0"/>
              <a:t> Version 2.2??</a:t>
            </a:r>
            <a:endParaRPr lang="en-US" sz="2400" dirty="0"/>
          </a:p>
        </p:txBody>
      </p:sp>
      <p:pic>
        <p:nvPicPr>
          <p:cNvPr id="5" name="Picture 4" descr="USN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4" y="785919"/>
            <a:ext cx="3408125" cy="2261991"/>
          </a:xfrm>
          <a:prstGeom prst="rect">
            <a:avLst/>
          </a:prstGeom>
        </p:spPr>
      </p:pic>
      <p:pic>
        <p:nvPicPr>
          <p:cNvPr id="6" name="Picture 5" descr="navy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4" y="3161998"/>
            <a:ext cx="3408125" cy="21741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1789" y="1302269"/>
            <a:ext cx="29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Tried and Tested for Geodesy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1789" y="3136086"/>
            <a:ext cx="290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Conservative Customer Base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3106" y="5780564"/>
            <a:ext cx="39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“If it </a:t>
            </a:r>
            <a:r>
              <a:rPr lang="en-US" dirty="0" err="1" smtClean="0"/>
              <a:t>ain’t</a:t>
            </a:r>
            <a:r>
              <a:rPr lang="en-US" dirty="0" smtClean="0"/>
              <a:t> broke, don’t fix it”   - unknown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42134" y="1778008"/>
            <a:ext cx="3352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Unchanging Processing Needs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Large Data Volumes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Daily Requirements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42134" y="3589998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Operationally Oriented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Mistakes are Unpleasant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5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2016 </a:t>
            </a:r>
            <a:r>
              <a:rPr lang="en-US" dirty="0" err="1" smtClean="0"/>
              <a:t>DiFX</a:t>
            </a:r>
            <a:r>
              <a:rPr lang="en-US" dirty="0" smtClean="0"/>
              <a:t> Users Meeting, Shanghai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John Spitzak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0398" y="653699"/>
            <a:ext cx="203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Developments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61789" y="1302269"/>
            <a:ext cx="129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Koke’e</a:t>
            </a:r>
            <a:r>
              <a:rPr lang="en-US" dirty="0" smtClean="0">
                <a:solidFill>
                  <a:srgbClr val="FFFF00"/>
                </a:solidFill>
              </a:rPr>
              <a:t> Park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1789" y="2443027"/>
            <a:ext cx="218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Correlator</a:t>
            </a:r>
            <a:r>
              <a:rPr lang="en-US" dirty="0" smtClean="0">
                <a:solidFill>
                  <a:srgbClr val="FFFF00"/>
                </a:solidFill>
              </a:rPr>
              <a:t> Expansion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2134" y="1703300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Fully VGOS-compatible 12m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Support Systems Upgrade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2134" y="2812359"/>
            <a:ext cx="2890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Double Processing Power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Mark6 Installation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DiFX</a:t>
            </a:r>
            <a:r>
              <a:rPr lang="en-US" dirty="0" smtClean="0"/>
              <a:t> to Support VGOS</a:t>
            </a:r>
            <a:endParaRPr lang="en-US" dirty="0"/>
          </a:p>
        </p:txBody>
      </p:sp>
      <p:pic>
        <p:nvPicPr>
          <p:cNvPr id="7" name="Picture 6" descr="KP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09" y="653699"/>
            <a:ext cx="3406490" cy="2521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1789" y="3837454"/>
            <a:ext cx="229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VLBI Group Expansion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2134" y="4206786"/>
            <a:ext cx="4121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Four New Staff Members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Moving to 24/7 Monitoring/Operations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Automation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Cloud Correlation?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25372" y="3165791"/>
            <a:ext cx="299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KPGO 20m (left) and 12m VGOS-compatible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193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2016 </a:t>
            </a:r>
            <a:r>
              <a:rPr lang="en-US" dirty="0" err="1" smtClean="0"/>
              <a:t>DiFX</a:t>
            </a:r>
            <a:r>
              <a:rPr lang="en-US" dirty="0" smtClean="0"/>
              <a:t> Users Meeting, Shanghai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John Spitzak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0398" y="653699"/>
            <a:ext cx="2875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USNO </a:t>
            </a:r>
            <a:r>
              <a:rPr lang="en-US" sz="2400" dirty="0" err="1" smtClean="0"/>
              <a:t>DiFX</a:t>
            </a:r>
            <a:r>
              <a:rPr lang="en-US" sz="2400" dirty="0" smtClean="0"/>
              <a:t> Wish List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61789" y="1302269"/>
            <a:ext cx="292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Reliable Geodetic Processing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1789" y="1761313"/>
            <a:ext cx="158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VGOS Support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1789" y="2212546"/>
            <a:ext cx="185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Cloud Correlation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17286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10284</TotalTime>
  <Words>297</Words>
  <Application>Microsoft Macintosh PowerPoint</Application>
  <PresentationFormat>On-screen Show (4:3)</PresentationFormat>
  <Paragraphs>80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Twilight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 Naval Observatory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Spitzak</dc:creator>
  <cp:lastModifiedBy>John Spitzak</cp:lastModifiedBy>
  <cp:revision>73</cp:revision>
  <dcterms:created xsi:type="dcterms:W3CDTF">2011-11-25T18:58:17Z</dcterms:created>
  <dcterms:modified xsi:type="dcterms:W3CDTF">2016-10-26T17:26:35Z</dcterms:modified>
</cp:coreProperties>
</file>